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621" r:id="rId2"/>
    <p:sldId id="630" r:id="rId3"/>
    <p:sldId id="257" r:id="rId4"/>
    <p:sldId id="624" r:id="rId5"/>
    <p:sldId id="616" r:id="rId6"/>
    <p:sldId id="623" r:id="rId7"/>
    <p:sldId id="629" r:id="rId8"/>
    <p:sldId id="622" r:id="rId9"/>
    <p:sldId id="260" r:id="rId10"/>
    <p:sldId id="618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69"/>
    <a:srgbClr val="003E32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0909" autoAdjust="0"/>
  </p:normalViewPr>
  <p:slideViewPr>
    <p:cSldViewPr snapToGrid="0">
      <p:cViewPr varScale="1">
        <p:scale>
          <a:sx n="100" d="100"/>
          <a:sy n="100" d="100"/>
        </p:scale>
        <p:origin x="95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2024-09-30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Users without technical experience must be considered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5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545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6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31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  <p:pic>
        <p:nvPicPr>
          <p:cNvPr id="4" name="Picture 3" descr="A colorful bird with a black background&#10;&#10;Description automatically generated">
            <a:extLst>
              <a:ext uri="{FF2B5EF4-FFF2-40B4-BE49-F238E27FC236}">
                <a16:creationId xmlns:a16="http://schemas.microsoft.com/office/drawing/2014/main" id="{2532775B-7313-12C9-C051-8EDCC531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587" y="2276493"/>
            <a:ext cx="769877" cy="7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0"/>
            <a:ext cx="3533775" cy="68580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3013502"/>
            <a:ext cx="3533775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Story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2699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48005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21387-3266-390D-6C12-971ADF266466}"/>
              </a:ext>
            </a:extLst>
          </p:cNvPr>
          <p:cNvSpPr/>
          <p:nvPr/>
        </p:nvSpPr>
        <p:spPr>
          <a:xfrm flipH="1">
            <a:off x="43052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Grow the bird watching community in South Africa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ECB877-D63C-7F86-9695-56098B40F6D7}"/>
              </a:ext>
            </a:extLst>
          </p:cNvPr>
          <p:cNvSpPr/>
          <p:nvPr/>
        </p:nvSpPr>
        <p:spPr>
          <a:xfrm flipH="1">
            <a:off x="41767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Identify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01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7353298" y="2916855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07A4B7-ABFE-44BA-6385-99E9884DE916}"/>
              </a:ext>
            </a:extLst>
          </p:cNvPr>
          <p:cNvSpPr/>
          <p:nvPr/>
        </p:nvSpPr>
        <p:spPr>
          <a:xfrm flipH="1">
            <a:off x="68579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Make it easier to not only find birds but also learn about them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C3C99-32E7-513B-7778-54868FD5ACA2}"/>
              </a:ext>
            </a:extLst>
          </p:cNvPr>
          <p:cNvSpPr/>
          <p:nvPr/>
        </p:nvSpPr>
        <p:spPr>
          <a:xfrm flipH="1">
            <a:off x="67294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Locate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02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99059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BFD003-56FE-FBBC-1EF6-794C72136487}"/>
              </a:ext>
            </a:extLst>
          </p:cNvPr>
          <p:cNvSpPr/>
          <p:nvPr/>
        </p:nvSpPr>
        <p:spPr>
          <a:xfrm flipH="1">
            <a:off x="9410699" y="4710579"/>
            <a:ext cx="2009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Allow conservationists to easily access and understand a large amount of data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9F8819-DF58-D509-0435-D883BF800149}"/>
              </a:ext>
            </a:extLst>
          </p:cNvPr>
          <p:cNvSpPr/>
          <p:nvPr/>
        </p:nvSpPr>
        <p:spPr>
          <a:xfrm flipH="1">
            <a:off x="8790997" y="4290861"/>
            <a:ext cx="3241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Learn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03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BeakPeek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 birding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Picture 56" descr="A white outline of binoculars&#10;&#10;Description automatically generated">
            <a:extLst>
              <a:ext uri="{FF2B5EF4-FFF2-40B4-BE49-F238E27FC236}">
                <a16:creationId xmlns:a16="http://schemas.microsoft.com/office/drawing/2014/main" id="{F2624295-FB51-95CB-C366-DFBD48E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48" y="3156201"/>
            <a:ext cx="549024" cy="549024"/>
          </a:xfrm>
          <a:prstGeom prst="rect">
            <a:avLst/>
          </a:prstGeom>
        </p:spPr>
      </p:pic>
      <p:pic>
        <p:nvPicPr>
          <p:cNvPr id="62" name="Picture 61" descr="A white outline of a hand with leaves&#10;&#10;Description automatically generated">
            <a:extLst>
              <a:ext uri="{FF2B5EF4-FFF2-40B4-BE49-F238E27FC236}">
                <a16:creationId xmlns:a16="http://schemas.microsoft.com/office/drawing/2014/main" id="{30C1D780-7DB6-46D7-35B5-88B8AAC29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370" y="3053420"/>
            <a:ext cx="740930" cy="7409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1C2044B-30CF-0B8A-9A0B-DBFF1F74B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3221" y="3092577"/>
            <a:ext cx="673612" cy="673612"/>
          </a:xfrm>
          <a:prstGeom prst="rect">
            <a:avLst/>
          </a:prstGeom>
        </p:spPr>
      </p:pic>
      <p:sp>
        <p:nvSpPr>
          <p:cNvPr id="7" name="직사각형 5">
            <a:extLst>
              <a:ext uri="{FF2B5EF4-FFF2-40B4-BE49-F238E27FC236}">
                <a16:creationId xmlns:a16="http://schemas.microsoft.com/office/drawing/2014/main" id="{0020A03E-795D-695E-3F87-1900F339D617}"/>
              </a:ext>
            </a:extLst>
          </p:cNvPr>
          <p:cNvSpPr/>
          <p:nvPr/>
        </p:nvSpPr>
        <p:spPr>
          <a:xfrm flipH="1">
            <a:off x="633412" y="5637963"/>
            <a:ext cx="2266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Google Play Link</a:t>
            </a:r>
          </a:p>
        </p:txBody>
      </p:sp>
      <p:pic>
        <p:nvPicPr>
          <p:cNvPr id="22" name="Picture 21" descr="A qr code with circles and dots&#10;&#10;Description automatically generated">
            <a:extLst>
              <a:ext uri="{FF2B5EF4-FFF2-40B4-BE49-F238E27FC236}">
                <a16:creationId xmlns:a16="http://schemas.microsoft.com/office/drawing/2014/main" id="{D13E0237-B667-84C1-A29F-10B25181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051" y="4500902"/>
            <a:ext cx="1099671" cy="1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5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ld Life &amp; Birds - iSafiri">
            <a:extLst>
              <a:ext uri="{FF2B5EF4-FFF2-40B4-BE49-F238E27FC236}">
                <a16:creationId xmlns:a16="http://schemas.microsoft.com/office/drawing/2014/main" id="{4D870393-6D24-C24F-EE11-C52D9152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264"/>
          <a:stretch/>
        </p:blipFill>
        <p:spPr bwMode="auto">
          <a:xfrm>
            <a:off x="-45452" y="-968322"/>
            <a:ext cx="12282904" cy="888354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4EB961-418A-C7D2-A4D4-7F77B38C5A14}"/>
              </a:ext>
            </a:extLst>
          </p:cNvPr>
          <p:cNvCxnSpPr>
            <a:cxnSpLocks/>
          </p:cNvCxnSpPr>
          <p:nvPr/>
        </p:nvCxnSpPr>
        <p:spPr>
          <a:xfrm>
            <a:off x="13220700" y="468155"/>
            <a:ext cx="0" cy="676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1CD8BC-4BED-89B8-86BF-2A0062BED576}"/>
              </a:ext>
            </a:extLst>
          </p:cNvPr>
          <p:cNvSpPr/>
          <p:nvPr/>
        </p:nvSpPr>
        <p:spPr>
          <a:xfrm>
            <a:off x="3752852" y="1457326"/>
            <a:ext cx="4686298" cy="4162424"/>
          </a:xfrm>
          <a:prstGeom prst="rect">
            <a:avLst/>
          </a:prstGeom>
          <a:solidFill>
            <a:srgbClr val="0082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18025" y="3019143"/>
            <a:ext cx="3155950" cy="1667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usability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Performance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09CA8-8133-4BCD-970C-6CE0CD000E08}"/>
              </a:ext>
            </a:extLst>
          </p:cNvPr>
          <p:cNvSpPr txBox="1"/>
          <p:nvPr/>
        </p:nvSpPr>
        <p:spPr>
          <a:xfrm>
            <a:off x="3438144" y="1518971"/>
            <a:ext cx="5315712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TESTING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6196BE-5C33-727E-9961-6B57BBB046D7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89BA4-6CD0-3950-C3F7-11E6D0A97D8C}"/>
              </a:ext>
            </a:extLst>
          </p:cNvPr>
          <p:cNvSpPr/>
          <p:nvPr/>
        </p:nvSpPr>
        <p:spPr>
          <a:xfrm>
            <a:off x="3752400" y="676910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7673975" y="-1925060"/>
            <a:ext cx="49149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en-ZA" altLang="ko-KR" sz="4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29000"/>
                  </a:schemeClr>
                </a:solidFill>
                <a:latin typeface="+mj-lt"/>
              </a:rPr>
              <a:t>BEakPEEK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2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470" b="2112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0" y="1699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Usability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185530" y="4080446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Useability Test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User time to complete tasks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All comments collected and addressed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Average Time: 14,3 minutes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484CA-9AC6-0777-C66A-A82F2595869F}"/>
              </a:ext>
            </a:extLst>
          </p:cNvPr>
          <p:cNvSpPr txBox="1"/>
          <p:nvPr/>
        </p:nvSpPr>
        <p:spPr>
          <a:xfrm>
            <a:off x="185530" y="5420000"/>
            <a:ext cx="6096000" cy="144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User Manual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Screenshots added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  <a:ea typeface="+mj-ea"/>
                <a:cs typeface="+mj-cs"/>
              </a:rPr>
              <a:t>Common problems addressed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38B63D-898A-E557-DBA7-D7E0530E1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138" y="3975591"/>
            <a:ext cx="4369404" cy="27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Performance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894028" y="324900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CE8EDF-07FE-048D-79A8-9BA0286FC031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1.1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Be able to handle concurrent users.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Microsoft Azure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Load Balancing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4006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2E690-502D-4436-7ED2-6AF2ED1FB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028" y="4060299"/>
            <a:ext cx="5838167" cy="26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88" b="3223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761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Security through azure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894028" y="324900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CE8EDF-07FE-048D-79A8-9BA0286FC031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7744071" y="3968256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 startAt="3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Protect user data from unauthorised: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000" dirty="0">
              <a:latin typeface="Montserrat" panose="000005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Access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Modification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Deletion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Disclosure </a:t>
            </a: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84384" y="3968256"/>
            <a:ext cx="7705653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Our security standards are achieved through the use of Microsoft Azure and Microsoft Identity.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Through them, users are automatically authorised and authenticated correctly to their respective roles. (We are using role-based access control.)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Data integrity is also ensured through the use of checksums. Audits logs are created to track administrator’s activity.</a:t>
            </a: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40221"/>
            <a:ext cx="720000" cy="720000"/>
          </a:xfrm>
          <a:prstGeom prst="rect">
            <a:avLst/>
          </a:prstGeom>
        </p:spPr>
      </p:pic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16">
            <a:extLst>
              <a:ext uri="{FF2B5EF4-FFF2-40B4-BE49-F238E27FC236}">
                <a16:creationId xmlns:a16="http://schemas.microsoft.com/office/drawing/2014/main" id="{3138B67E-CD45-FE81-8E3D-2C1DDDE027A2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9">
            <a:extLst>
              <a:ext uri="{FF2B5EF4-FFF2-40B4-BE49-F238E27FC236}">
                <a16:creationId xmlns:a16="http://schemas.microsoft.com/office/drawing/2014/main" id="{C2E4F65A-3D54-0AEC-16A4-F075A8993AE8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9">
            <a:extLst>
              <a:ext uri="{FF2B5EF4-FFF2-40B4-BE49-F238E27FC236}">
                <a16:creationId xmlns:a16="http://schemas.microsoft.com/office/drawing/2014/main" id="{065A6071-A070-7A6A-C484-9017BAD02F65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841D10-3AE8-11C8-1E8F-2EA82C5229CF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2BDF86-1B3D-0C0F-07D1-DD5A9B730D51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" name="Graphic 19" descr="Checkbox Checked outline">
            <a:extLst>
              <a:ext uri="{FF2B5EF4-FFF2-40B4-BE49-F238E27FC236}">
                <a16:creationId xmlns:a16="http://schemas.microsoft.com/office/drawing/2014/main" id="{9F0F393D-E288-ED1C-A0DF-964E272AD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pic>
        <p:nvPicPr>
          <p:cNvPr id="21" name="Graphic 20" descr="Checkbox Checked outline">
            <a:extLst>
              <a:ext uri="{FF2B5EF4-FFF2-40B4-BE49-F238E27FC236}">
                <a16:creationId xmlns:a16="http://schemas.microsoft.com/office/drawing/2014/main" id="{33CA2FAD-9BAB-B19F-7215-E90AEFDAD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117" y="3062682"/>
            <a:ext cx="720000" cy="720000"/>
          </a:xfrm>
          <a:prstGeom prst="rect">
            <a:avLst/>
          </a:prstGeom>
        </p:spPr>
      </p:pic>
      <p:pic>
        <p:nvPicPr>
          <p:cNvPr id="22" name="Graphic 21" descr="Checkbox Checked outline">
            <a:extLst>
              <a:ext uri="{FF2B5EF4-FFF2-40B4-BE49-F238E27FC236}">
                <a16:creationId xmlns:a16="http://schemas.microsoft.com/office/drawing/2014/main" id="{15433565-AF64-6BE5-4E16-B9075E0A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262" y="306315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0">
            <a:extLst>
              <a:ext uri="{FF2B5EF4-FFF2-40B4-BE49-F238E27FC236}">
                <a16:creationId xmlns:a16="http://schemas.microsoft.com/office/drawing/2014/main" id="{BB951C45-4E25-D86C-1209-438E7C1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45" t="55838" r="38" b="16388"/>
          <a:stretch/>
        </p:blipFill>
        <p:spPr>
          <a:xfrm flipH="1">
            <a:off x="6095998" y="-177399"/>
            <a:ext cx="6135642" cy="3606399"/>
          </a:xfrm>
          <a:prstGeom prst="rect">
            <a:avLst/>
          </a:pr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8"/>
            <a:ext cx="6130683" cy="3455608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-52452" y="-135916"/>
            <a:ext cx="12252959" cy="3562301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7017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3146106" y="1332630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WOW Factors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8901773" y="29167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900516" y="3262872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9231361" y="32437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1411087" y="3947344"/>
            <a:ext cx="2712325" cy="2859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Gamified</a:t>
            </a: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Bird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Quiz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Expanding bird knowledge.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Fun twist to your average birding app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High score encourages competition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2262552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5567017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1B4B3DC-7242-66F7-E804-3B4A0CBA6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7250" y="3248542"/>
            <a:ext cx="360000" cy="360000"/>
          </a:xfrm>
          <a:prstGeom prst="rect">
            <a:avLst/>
          </a:prstGeom>
        </p:spPr>
      </p:pic>
      <p:pic>
        <p:nvPicPr>
          <p:cNvPr id="36" name="Picture 35" descr="A colorful bird with a black background&#10;&#10;Description automatically generated">
            <a:extLst>
              <a:ext uri="{FF2B5EF4-FFF2-40B4-BE49-F238E27FC236}">
                <a16:creationId xmlns:a16="http://schemas.microsoft.com/office/drawing/2014/main" id="{28D0981E-A4EF-0AA0-F503-F422BD2F9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992" y="3212169"/>
            <a:ext cx="431047" cy="43104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059472E-B18C-BE5D-2AA4-4FC5272B3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3261" y="3265959"/>
            <a:ext cx="324000" cy="324000"/>
          </a:xfrm>
          <a:prstGeom prst="rect">
            <a:avLst/>
          </a:prstGeom>
        </p:spPr>
      </p:pic>
      <p:sp>
        <p:nvSpPr>
          <p:cNvPr id="41" name="Title 18">
            <a:extLst>
              <a:ext uri="{FF2B5EF4-FFF2-40B4-BE49-F238E27FC236}">
                <a16:creationId xmlns:a16="http://schemas.microsoft.com/office/drawing/2014/main" id="{FDD00D45-1B50-0EBD-E57A-F7D5CAED5AB0}"/>
              </a:ext>
            </a:extLst>
          </p:cNvPr>
          <p:cNvSpPr txBox="1">
            <a:spLocks/>
          </p:cNvSpPr>
          <p:nvPr/>
        </p:nvSpPr>
        <p:spPr>
          <a:xfrm>
            <a:off x="4852183" y="3998604"/>
            <a:ext cx="2520000" cy="28599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Bird Population Estimate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&lt;10% under estimation.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All birds &gt;1% Reporting Rate.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All birds with &gt;1% South African Coverage.</a:t>
            </a:r>
          </a:p>
        </p:txBody>
      </p:sp>
      <p:sp>
        <p:nvSpPr>
          <p:cNvPr id="42" name="Title 18">
            <a:extLst>
              <a:ext uri="{FF2B5EF4-FFF2-40B4-BE49-F238E27FC236}">
                <a16:creationId xmlns:a16="http://schemas.microsoft.com/office/drawing/2014/main" id="{BE7FFA57-BB3E-569B-E528-44FFDA3603AD}"/>
              </a:ext>
            </a:extLst>
          </p:cNvPr>
          <p:cNvSpPr txBox="1">
            <a:spLocks/>
          </p:cNvSpPr>
          <p:nvPr/>
        </p:nvSpPr>
        <p:spPr>
          <a:xfrm>
            <a:off x="8151361" y="3953479"/>
            <a:ext cx="2520000" cy="2853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Google Play Public Launch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Internal App Launched.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Public Publication in for review.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App Security and Performance.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1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1A94593-4B91-6183-F556-11E46031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016571" y="-613542"/>
            <a:ext cx="14619111" cy="82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4A22A8-D19D-A858-053D-EC49F9AEB753}"/>
              </a:ext>
            </a:extLst>
          </p:cNvPr>
          <p:cNvSpPr/>
          <p:nvPr/>
        </p:nvSpPr>
        <p:spPr>
          <a:xfrm>
            <a:off x="-6215" y="2058274"/>
            <a:ext cx="12192000" cy="4838634"/>
          </a:xfrm>
          <a:prstGeom prst="rect">
            <a:avLst/>
          </a:prstGeom>
          <a:solidFill>
            <a:srgbClr val="00826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254A66-ADF1-1560-59AF-FD9AAC77FAB0}"/>
              </a:ext>
            </a:extLst>
          </p:cNvPr>
          <p:cNvSpPr/>
          <p:nvPr/>
        </p:nvSpPr>
        <p:spPr>
          <a:xfrm>
            <a:off x="431800" y="178435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9BCA539E-7D1F-1D46-296D-898BE372CF81}"/>
              </a:ext>
            </a:extLst>
          </p:cNvPr>
          <p:cNvSpPr txBox="1">
            <a:spLocks/>
          </p:cNvSpPr>
          <p:nvPr/>
        </p:nvSpPr>
        <p:spPr>
          <a:xfrm>
            <a:off x="1527264" y="2011441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Agile Scrum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5A57035A-E4A0-B66B-C988-2144B72982D6}"/>
              </a:ext>
            </a:extLst>
          </p:cNvPr>
          <p:cNvSpPr txBox="1">
            <a:spLocks/>
          </p:cNvSpPr>
          <p:nvPr/>
        </p:nvSpPr>
        <p:spPr>
          <a:xfrm>
            <a:off x="842814" y="2782855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Meetings:</a:t>
            </a:r>
            <a:endParaRPr lang="en-GB" sz="2000" b="1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Daily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Bi-Monthly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+ Client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University Mentor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+ Industry Mentor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rgbClr val="424242"/>
                </a:solidFill>
                <a:latin typeface="Montserrat" panose="00000500000000000000" pitchFamily="2" charset="0"/>
              </a:rPr>
              <a:t>Tickets: </a:t>
            </a: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GitHub and Discord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6B85D-0D5D-F9B8-1416-D1CA069E1F7F}"/>
              </a:ext>
            </a:extLst>
          </p:cNvPr>
          <p:cNvSpPr/>
          <p:nvPr/>
        </p:nvSpPr>
        <p:spPr>
          <a:xfrm>
            <a:off x="6316765" y="177800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1E606158-F9D8-9FBC-5926-70B1B65301EE}"/>
              </a:ext>
            </a:extLst>
          </p:cNvPr>
          <p:cNvSpPr txBox="1">
            <a:spLocks/>
          </p:cNvSpPr>
          <p:nvPr/>
        </p:nvSpPr>
        <p:spPr>
          <a:xfrm>
            <a:off x="7381209" y="1899216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Team Structure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9" name="Title 18">
            <a:extLst>
              <a:ext uri="{FF2B5EF4-FFF2-40B4-BE49-F238E27FC236}">
                <a16:creationId xmlns:a16="http://schemas.microsoft.com/office/drawing/2014/main" id="{09B8C6F3-984A-3FEF-73D9-6DE9B447B4C7}"/>
              </a:ext>
            </a:extLst>
          </p:cNvPr>
          <p:cNvSpPr txBox="1">
            <a:spLocks/>
          </p:cNvSpPr>
          <p:nvPr/>
        </p:nvSpPr>
        <p:spPr>
          <a:xfrm>
            <a:off x="6727779" y="2784301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Charl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Team Lead, UX, Docs, Data Science.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solidFill>
                  <a:srgbClr val="424242"/>
                </a:solidFill>
                <a:latin typeface="Montserrat" panose="00000500000000000000" pitchFamily="2" charset="0"/>
              </a:rPr>
              <a:t>Justin: </a:t>
            </a:r>
            <a:r>
              <a:rPr lang="en-GB" sz="1800" dirty="0">
                <a:solidFill>
                  <a:srgbClr val="424242"/>
                </a:solidFill>
                <a:latin typeface="Montserrat" panose="00000500000000000000" pitchFamily="2" charset="0"/>
              </a:rPr>
              <a:t>Integration, Fronted, Birding.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Jarod: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Backend, Frontend, Offline Data.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Ivan: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Backend, Online Data, DevOps.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Matthew: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UI, Frontend, UX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2E2D793-2285-11B3-433E-D8A9DF6E9DD0}"/>
              </a:ext>
            </a:extLst>
          </p:cNvPr>
          <p:cNvSpPr txBox="1">
            <a:spLocks/>
          </p:cNvSpPr>
          <p:nvPr/>
        </p:nvSpPr>
        <p:spPr>
          <a:xfrm>
            <a:off x="431800" y="464933"/>
            <a:ext cx="4179957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848777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CAF353-DF6E-E165-32B3-E44853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0"/>
            <a:ext cx="12192000" cy="812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69"/>
                </a:solidFill>
              </a:rPr>
              <a:t>LIVE DEMO</a:t>
            </a:r>
            <a:endParaRPr lang="ko-KR" altLang="en-US" dirty="0">
              <a:solidFill>
                <a:srgbClr val="008269"/>
              </a:solidFill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07F5AD65-9DAB-553B-250A-4070D13D9C73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768485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18037</TotalTime>
  <Words>348</Words>
  <Application>Microsoft Office PowerPoint</Application>
  <PresentationFormat>Widescreen</PresentationFormat>
  <Paragraphs>110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맑은 고딕</vt:lpstr>
      <vt:lpstr>Calibri Light</vt:lpstr>
      <vt:lpstr>Bebas Neue</vt:lpstr>
      <vt:lpstr>Montserrat</vt:lpstr>
      <vt:lpstr>Arial</vt:lpstr>
      <vt:lpstr>Office 테마</vt:lpstr>
      <vt:lpstr>BeakPeek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PIETER PRETORIUS</cp:lastModifiedBy>
  <cp:revision>156</cp:revision>
  <dcterms:created xsi:type="dcterms:W3CDTF">2019-02-04T04:34:17Z</dcterms:created>
  <dcterms:modified xsi:type="dcterms:W3CDTF">2024-09-30T21:22:52Z</dcterms:modified>
  <cp:category>www.slidemembers.com</cp:category>
</cp:coreProperties>
</file>